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jpeg" ContentType="image/jpeg"/>
  <Default Extension="JPG" ContentType="image/.jpg"/>
  <Default Extension="wmf" ContentType="image/x-w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8" r:id="rId3"/>
    <p:sldId id="257" r:id="rId4"/>
    <p:sldId id="260" r:id="rId5"/>
    <p:sldId id="263" r:id="rId6"/>
    <p:sldId id="262" r:id="rId7"/>
    <p:sldId id="259" r:id="rId8"/>
    <p:sldId id="261" r:id="rId9"/>
    <p:sldId id="266" r:id="rId10"/>
    <p:sldId id="265" r:id="rId11"/>
    <p:sldId id="287" r:id="rId12"/>
    <p:sldId id="288" r:id="rId13"/>
    <p:sldId id="289" r:id="rId14"/>
    <p:sldId id="290" r:id="rId15"/>
    <p:sldId id="292" r:id="rId16"/>
    <p:sldId id="295" r:id="rId17"/>
    <p:sldId id="296" r:id="rId18"/>
    <p:sldId id="297" r:id="rId19"/>
    <p:sldId id="29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3" autoAdjust="0"/>
    <p:restoredTop sz="94660"/>
  </p:normalViewPr>
  <p:slideViewPr>
    <p:cSldViewPr snapToGrid="0">
      <p:cViewPr varScale="1">
        <p:scale>
          <a:sx n="98" d="100"/>
          <a:sy n="98" d="100"/>
        </p:scale>
        <p:origin x="110"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3.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4.wmf"/></Relationships>
</file>

<file path=ppt/media/>
</file>

<file path=ppt/media/image1.jpeg>
</file>

<file path=ppt/media/image10.wmf>
</file>

<file path=ppt/media/image11.wmf>
</file>

<file path=ppt/media/image12.wmf>
</file>

<file path=ppt/media/image13.wmf>
</file>

<file path=ppt/media/image14.wmf>
</file>

<file path=ppt/media/image15.jpe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BB4F9A9-CB77-4A94-AEE0-C37C94C95FF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4CA278-F2FA-46D6-ABA9-10A59764879E}"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8BB4F9A9-CB77-4A94-AEE0-C37C94C95FF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4CA278-F2FA-46D6-ABA9-10A59764879E}"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8BB4F9A9-CB77-4A94-AEE0-C37C94C95FF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4CA278-F2FA-46D6-ABA9-10A59764879E}"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8BB4F9A9-CB77-4A94-AEE0-C37C94C95FF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4CA278-F2FA-46D6-ABA9-10A59764879E}"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8BB4F9A9-CB77-4A94-AEE0-C37C94C95FF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4CA278-F2FA-46D6-ABA9-10A59764879E}"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8BB4F9A9-CB77-4A94-AEE0-C37C94C95FF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4CA278-F2FA-46D6-ABA9-10A59764879E}"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8BB4F9A9-CB77-4A94-AEE0-C37C94C95FFF}"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4CA278-F2FA-46D6-ABA9-10A59764879E}"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BB4F9A9-CB77-4A94-AEE0-C37C94C95FFF}"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4CA278-F2FA-46D6-ABA9-10A59764879E}"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B4F9A9-CB77-4A94-AEE0-C37C94C95FFF}"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4CA278-F2FA-46D6-ABA9-10A59764879E}"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8BB4F9A9-CB77-4A94-AEE0-C37C94C95FF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4CA278-F2FA-46D6-ABA9-10A59764879E}"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8BB4F9A9-CB77-4A94-AEE0-C37C94C95FF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4CA278-F2FA-46D6-ABA9-10A59764879E}"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t="-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B4F9A9-CB77-4A94-AEE0-C37C94C95FFF}"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4CA278-F2FA-46D6-ABA9-10A59764879E}"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1.xml"/><Relationship Id="rId2" Type="http://schemas.openxmlformats.org/officeDocument/2006/relationships/image" Target="../media/image9.wmf"/><Relationship Id="rId1"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4" Type="http://schemas.openxmlformats.org/officeDocument/2006/relationships/vmlDrawing" Target="../drawings/vmlDrawing2.vml"/><Relationship Id="rId3" Type="http://schemas.openxmlformats.org/officeDocument/2006/relationships/slideLayout" Target="../slideLayouts/slideLayout1.xml"/><Relationship Id="rId2" Type="http://schemas.openxmlformats.org/officeDocument/2006/relationships/image" Target="../media/image10.wmf"/><Relationship Id="rId1" Type="http://schemas.openxmlformats.org/officeDocument/2006/relationships/oleObject" Target="../embeddings/oleObject2.bin"/></Relationships>
</file>

<file path=ppt/slides/_rels/slide13.xml.rels><?xml version="1.0" encoding="UTF-8" standalone="yes"?>
<Relationships xmlns="http://schemas.openxmlformats.org/package/2006/relationships"><Relationship Id="rId4" Type="http://schemas.openxmlformats.org/officeDocument/2006/relationships/vmlDrawing" Target="../drawings/vmlDrawing3.vml"/><Relationship Id="rId3" Type="http://schemas.openxmlformats.org/officeDocument/2006/relationships/slideLayout" Target="../slideLayouts/slideLayout1.xml"/><Relationship Id="rId2" Type="http://schemas.openxmlformats.org/officeDocument/2006/relationships/image" Target="../media/image11.wmf"/><Relationship Id="rId1" Type="http://schemas.openxmlformats.org/officeDocument/2006/relationships/oleObject" Target="../embeddings/oleObject3.bin"/></Relationships>
</file>

<file path=ppt/slides/_rels/slide14.xml.rels><?xml version="1.0" encoding="UTF-8" standalone="yes"?>
<Relationships xmlns="http://schemas.openxmlformats.org/package/2006/relationships"><Relationship Id="rId4" Type="http://schemas.openxmlformats.org/officeDocument/2006/relationships/vmlDrawing" Target="../drawings/vmlDrawing4.vml"/><Relationship Id="rId3" Type="http://schemas.openxmlformats.org/officeDocument/2006/relationships/slideLayout" Target="../slideLayouts/slideLayout1.xml"/><Relationship Id="rId2" Type="http://schemas.openxmlformats.org/officeDocument/2006/relationships/image" Target="../media/image12.wmf"/><Relationship Id="rId1" Type="http://schemas.openxmlformats.org/officeDocument/2006/relationships/oleObject" Target="../embeddings/oleObject4.bin"/></Relationships>
</file>

<file path=ppt/slides/_rels/slide15.xml.rels><?xml version="1.0" encoding="UTF-8" standalone="yes"?>
<Relationships xmlns="http://schemas.openxmlformats.org/package/2006/relationships"><Relationship Id="rId4" Type="http://schemas.openxmlformats.org/officeDocument/2006/relationships/vmlDrawing" Target="../drawings/vmlDrawing5.vml"/><Relationship Id="rId3" Type="http://schemas.openxmlformats.org/officeDocument/2006/relationships/slideLayout" Target="../slideLayouts/slideLayout1.xml"/><Relationship Id="rId2" Type="http://schemas.openxmlformats.org/officeDocument/2006/relationships/image" Target="../media/image13.wmf"/><Relationship Id="rId1" Type="http://schemas.openxmlformats.org/officeDocument/2006/relationships/oleObject" Target="../embeddings/oleObject5.bin"/></Relationships>
</file>

<file path=ppt/slides/_rels/slide16.xml.rels><?xml version="1.0" encoding="UTF-8" standalone="yes"?>
<Relationships xmlns="http://schemas.openxmlformats.org/package/2006/relationships"><Relationship Id="rId4" Type="http://schemas.openxmlformats.org/officeDocument/2006/relationships/vmlDrawing" Target="../drawings/vmlDrawing6.vml"/><Relationship Id="rId3" Type="http://schemas.openxmlformats.org/officeDocument/2006/relationships/slideLayout" Target="../slideLayouts/slideLayout1.xml"/><Relationship Id="rId2" Type="http://schemas.openxmlformats.org/officeDocument/2006/relationships/image" Target="../media/image14.wmf"/><Relationship Id="rId1" Type="http://schemas.openxmlformats.org/officeDocument/2006/relationships/oleObject" Target="../embeddings/oleObject6.bin"/></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581418" y="2224326"/>
            <a:ext cx="11393805" cy="1784985"/>
          </a:xfrm>
          <a:prstGeom prst="rect">
            <a:avLst/>
          </a:prstGeom>
        </p:spPr>
        <p:txBody>
          <a:bodyPr wrap="none">
            <a:spAutoFit/>
          </a:bodyPr>
          <a:lstStyle/>
          <a:p>
            <a:pPr algn="ctr">
              <a:lnSpc>
                <a:spcPct val="115000"/>
              </a:lnSpc>
            </a:pPr>
            <a:r>
              <a:rPr lang="en-US" sz="5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Artificial </a:t>
            </a:r>
            <a:r>
              <a:rPr lang="en-US" sz="5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Neural Network (ANN)</a:t>
            </a:r>
            <a:endParaRPr lang="en-US" sz="5400" b="1" kern="0" dirty="0">
              <a:latin typeface="Cambria" panose="02040503050406030204" pitchFamily="18" charset="0"/>
              <a:ea typeface="Times New Roman" panose="02020603050405020304" pitchFamily="18" charset="0"/>
              <a:cs typeface="Times New Roman" panose="02020603050405020304" pitchFamily="18" charset="0"/>
            </a:endParaRPr>
          </a:p>
          <a:p>
            <a:pPr algn="ctr"/>
            <a:r>
              <a:rPr lang="en-US" sz="3200" b="1" dirty="0" smtClean="0">
                <a:latin typeface="Roboto"/>
              </a:rPr>
              <a:t>Arif Istiake Sunny</a:t>
            </a:r>
            <a:endParaRPr lang="en-US" sz="3200" b="1" dirty="0" smtClean="0">
              <a:latin typeface="Roboto"/>
            </a:endParaRPr>
          </a:p>
          <a:p>
            <a:pPr algn="ctr"/>
            <a:r>
              <a:rPr lang="en-US" sz="1600" b="1" dirty="0" smtClean="0">
                <a:solidFill>
                  <a:schemeClr val="accent1"/>
                </a:solidFill>
                <a:latin typeface="Roboto"/>
              </a:rPr>
              <a:t>sunny1509006@gmail.com</a:t>
            </a:r>
            <a:endParaRPr lang="en-US" sz="1600" b="1" dirty="0">
              <a:solidFill>
                <a:schemeClr val="accent1"/>
              </a:solidFill>
              <a:latin typeface="Roboto"/>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88708" y="310101"/>
            <a:ext cx="6675978" cy="461665"/>
          </a:xfrm>
          <a:prstGeom prst="rect">
            <a:avLst/>
          </a:prstGeom>
        </p:spPr>
        <p:txBody>
          <a:bodyPr wrap="square">
            <a:spAutoFit/>
          </a:bodyPr>
          <a:lstStyle/>
          <a:p>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Neural Network</a:t>
            </a:r>
            <a:endPar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1"/>
          <a:stretch>
            <a:fillRect/>
          </a:stretch>
        </p:blipFill>
        <p:spPr>
          <a:xfrm>
            <a:off x="1087745" y="1506632"/>
            <a:ext cx="9330872" cy="3751924"/>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88708" y="310101"/>
            <a:ext cx="6675978" cy="461665"/>
          </a:xfrm>
          <a:prstGeom prst="rect">
            <a:avLst/>
          </a:prstGeom>
        </p:spPr>
        <p:txBody>
          <a:bodyPr wrap="square">
            <a:spAutoFit/>
          </a:bodyPr>
          <a:lstStyle/>
          <a:p>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Neural Network</a:t>
            </a:r>
            <a:endPar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endParaRPr>
          </a:p>
        </p:txBody>
      </p:sp>
      <p:graphicFrame>
        <p:nvGraphicFramePr>
          <p:cNvPr id="3" name="Object 2"/>
          <p:cNvGraphicFramePr>
            <a:graphicFrameLocks noChangeAspect="1"/>
          </p:cNvGraphicFramePr>
          <p:nvPr/>
        </p:nvGraphicFramePr>
        <p:xfrm>
          <a:off x="2450148" y="1429657"/>
          <a:ext cx="6804025" cy="4518025"/>
        </p:xfrm>
        <a:graphic>
          <a:graphicData uri="http://schemas.openxmlformats.org/presentationml/2006/ole">
            <mc:AlternateContent xmlns:mc="http://schemas.openxmlformats.org/markup-compatibility/2006">
              <mc:Choice xmlns:v="urn:schemas-microsoft-com:vml" Requires="v">
                <p:oleObj spid="_x0000_s16402" name="Bitmap Image" r:id="rId1" imgW="8505825" imgH="5648325" progId="PBrush">
                  <p:embed/>
                </p:oleObj>
              </mc:Choice>
              <mc:Fallback>
                <p:oleObj name="Bitmap Image" r:id="rId1" imgW="8505825" imgH="5648325" progId="PBrush">
                  <p:embed/>
                  <p:pic>
                    <p:nvPicPr>
                      <p:cNvPr id="0" name="Picture 16401"/>
                      <p:cNvPicPr/>
                      <p:nvPr/>
                    </p:nvPicPr>
                    <p:blipFill>
                      <a:blip r:embed="rId2"/>
                      <a:stretch>
                        <a:fillRect/>
                      </a:stretch>
                    </p:blipFill>
                    <p:spPr>
                      <a:xfrm>
                        <a:off x="2450148" y="1429657"/>
                        <a:ext cx="6804025" cy="4518025"/>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88708" y="310101"/>
            <a:ext cx="6675978" cy="461665"/>
          </a:xfrm>
          <a:prstGeom prst="rect">
            <a:avLst/>
          </a:prstGeom>
        </p:spPr>
        <p:txBody>
          <a:bodyPr wrap="square">
            <a:spAutoFit/>
          </a:bodyPr>
          <a:lstStyle/>
          <a:p>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Neural Network</a:t>
            </a:r>
            <a:endPar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endParaRPr>
          </a:p>
        </p:txBody>
      </p:sp>
      <p:graphicFrame>
        <p:nvGraphicFramePr>
          <p:cNvPr id="3" name="Object 2"/>
          <p:cNvGraphicFramePr>
            <a:graphicFrameLocks noChangeAspect="1"/>
          </p:cNvGraphicFramePr>
          <p:nvPr/>
        </p:nvGraphicFramePr>
        <p:xfrm>
          <a:off x="1579608" y="1598738"/>
          <a:ext cx="8389938" cy="4816475"/>
        </p:xfrm>
        <a:graphic>
          <a:graphicData uri="http://schemas.openxmlformats.org/presentationml/2006/ole">
            <mc:AlternateContent xmlns:mc="http://schemas.openxmlformats.org/markup-compatibility/2006">
              <mc:Choice xmlns:v="urn:schemas-microsoft-com:vml" Requires="v">
                <p:oleObj spid="_x0000_s17426" name="Bitmap Image" r:id="rId1" imgW="10487025" imgH="6019800" progId="PBrush">
                  <p:embed/>
                </p:oleObj>
              </mc:Choice>
              <mc:Fallback>
                <p:oleObj name="Bitmap Image" r:id="rId1" imgW="10487025" imgH="6019800" progId="PBrush">
                  <p:embed/>
                  <p:pic>
                    <p:nvPicPr>
                      <p:cNvPr id="0" name="Picture 17425"/>
                      <p:cNvPicPr/>
                      <p:nvPr/>
                    </p:nvPicPr>
                    <p:blipFill>
                      <a:blip r:embed="rId2"/>
                      <a:stretch>
                        <a:fillRect/>
                      </a:stretch>
                    </p:blipFill>
                    <p:spPr>
                      <a:xfrm>
                        <a:off x="1579608" y="1598738"/>
                        <a:ext cx="8389938" cy="4816475"/>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88708" y="310101"/>
            <a:ext cx="6675978" cy="461665"/>
          </a:xfrm>
          <a:prstGeom prst="rect">
            <a:avLst/>
          </a:prstGeom>
        </p:spPr>
        <p:txBody>
          <a:bodyPr wrap="square">
            <a:spAutoFit/>
          </a:bodyPr>
          <a:lstStyle/>
          <a:p>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Neural Network</a:t>
            </a:r>
            <a:endPar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endParaRPr>
          </a:p>
        </p:txBody>
      </p:sp>
      <p:graphicFrame>
        <p:nvGraphicFramePr>
          <p:cNvPr id="2" name="Object 1"/>
          <p:cNvGraphicFramePr>
            <a:graphicFrameLocks noChangeAspect="1"/>
          </p:cNvGraphicFramePr>
          <p:nvPr/>
        </p:nvGraphicFramePr>
        <p:xfrm>
          <a:off x="1510077" y="1636703"/>
          <a:ext cx="8600576" cy="4671824"/>
        </p:xfrm>
        <a:graphic>
          <a:graphicData uri="http://schemas.openxmlformats.org/presentationml/2006/ole">
            <mc:AlternateContent xmlns:mc="http://schemas.openxmlformats.org/markup-compatibility/2006">
              <mc:Choice xmlns:v="urn:schemas-microsoft-com:vml" Requires="v">
                <p:oleObj spid="_x0000_s18450" name="Bitmap Image" r:id="rId1" imgW="11115675" imgH="6038850" progId="PBrush">
                  <p:embed/>
                </p:oleObj>
              </mc:Choice>
              <mc:Fallback>
                <p:oleObj name="Bitmap Image" r:id="rId1" imgW="11115675" imgH="6038850" progId="PBrush">
                  <p:embed/>
                  <p:pic>
                    <p:nvPicPr>
                      <p:cNvPr id="0" name="Picture 18449"/>
                      <p:cNvPicPr/>
                      <p:nvPr/>
                    </p:nvPicPr>
                    <p:blipFill>
                      <a:blip r:embed="rId2"/>
                      <a:stretch>
                        <a:fillRect/>
                      </a:stretch>
                    </p:blipFill>
                    <p:spPr>
                      <a:xfrm>
                        <a:off x="1510077" y="1636703"/>
                        <a:ext cx="8600576" cy="4671824"/>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88708" y="310101"/>
            <a:ext cx="6675978" cy="461665"/>
          </a:xfrm>
          <a:prstGeom prst="rect">
            <a:avLst/>
          </a:prstGeom>
        </p:spPr>
        <p:txBody>
          <a:bodyPr wrap="square">
            <a:spAutoFit/>
          </a:bodyPr>
          <a:lstStyle/>
          <a:p>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Neural Network</a:t>
            </a:r>
            <a:endPar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endParaRPr>
          </a:p>
        </p:txBody>
      </p:sp>
      <p:graphicFrame>
        <p:nvGraphicFramePr>
          <p:cNvPr id="6" name="Object 5"/>
          <p:cNvGraphicFramePr>
            <a:graphicFrameLocks noChangeAspect="1"/>
          </p:cNvGraphicFramePr>
          <p:nvPr/>
        </p:nvGraphicFramePr>
        <p:xfrm>
          <a:off x="1572986" y="1859088"/>
          <a:ext cx="8001000" cy="4556125"/>
        </p:xfrm>
        <a:graphic>
          <a:graphicData uri="http://schemas.openxmlformats.org/presentationml/2006/ole">
            <mc:AlternateContent xmlns:mc="http://schemas.openxmlformats.org/markup-compatibility/2006">
              <mc:Choice xmlns:v="urn:schemas-microsoft-com:vml" Requires="v">
                <p:oleObj spid="_x0000_s20497" name="Bitmap Image" r:id="rId1" imgW="10001250" imgH="5695950" progId="PBrush">
                  <p:embed/>
                </p:oleObj>
              </mc:Choice>
              <mc:Fallback>
                <p:oleObj name="Bitmap Image" r:id="rId1" imgW="10001250" imgH="5695950" progId="PBrush">
                  <p:embed/>
                  <p:pic>
                    <p:nvPicPr>
                      <p:cNvPr id="0" name="Picture 20496"/>
                      <p:cNvPicPr/>
                      <p:nvPr/>
                    </p:nvPicPr>
                    <p:blipFill>
                      <a:blip r:embed="rId2"/>
                      <a:stretch>
                        <a:fillRect/>
                      </a:stretch>
                    </p:blipFill>
                    <p:spPr>
                      <a:xfrm>
                        <a:off x="1572986" y="1859088"/>
                        <a:ext cx="8001000" cy="4556125"/>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88708" y="310101"/>
            <a:ext cx="6675978" cy="461665"/>
          </a:xfrm>
          <a:prstGeom prst="rect">
            <a:avLst/>
          </a:prstGeom>
        </p:spPr>
        <p:txBody>
          <a:bodyPr wrap="square">
            <a:spAutoFit/>
          </a:bodyPr>
          <a:lstStyle/>
          <a:p>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Neural Network</a:t>
            </a:r>
            <a:endPar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endParaRPr>
          </a:p>
        </p:txBody>
      </p:sp>
      <p:graphicFrame>
        <p:nvGraphicFramePr>
          <p:cNvPr id="2" name="Object 1"/>
          <p:cNvGraphicFramePr>
            <a:graphicFrameLocks noChangeAspect="1"/>
          </p:cNvGraphicFramePr>
          <p:nvPr/>
        </p:nvGraphicFramePr>
        <p:xfrm>
          <a:off x="2683556" y="1835276"/>
          <a:ext cx="6302375" cy="4579937"/>
        </p:xfrm>
        <a:graphic>
          <a:graphicData uri="http://schemas.openxmlformats.org/presentationml/2006/ole">
            <mc:AlternateContent xmlns:mc="http://schemas.openxmlformats.org/markup-compatibility/2006">
              <mc:Choice xmlns:v="urn:schemas-microsoft-com:vml" Requires="v">
                <p:oleObj spid="_x0000_s21518" name="Bitmap Image" r:id="rId1" imgW="7877175" imgH="5724525" progId="PBrush">
                  <p:embed/>
                </p:oleObj>
              </mc:Choice>
              <mc:Fallback>
                <p:oleObj name="Bitmap Image" r:id="rId1" imgW="7877175" imgH="5724525" progId="PBrush">
                  <p:embed/>
                  <p:pic>
                    <p:nvPicPr>
                      <p:cNvPr id="0" name="Picture 21517"/>
                      <p:cNvPicPr/>
                      <p:nvPr/>
                    </p:nvPicPr>
                    <p:blipFill>
                      <a:blip r:embed="rId2"/>
                      <a:stretch>
                        <a:fillRect/>
                      </a:stretch>
                    </p:blipFill>
                    <p:spPr>
                      <a:xfrm>
                        <a:off x="2683556" y="1835276"/>
                        <a:ext cx="6302375" cy="4579937"/>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88708" y="310101"/>
            <a:ext cx="6675978" cy="461665"/>
          </a:xfrm>
          <a:prstGeom prst="rect">
            <a:avLst/>
          </a:prstGeom>
        </p:spPr>
        <p:txBody>
          <a:bodyPr wrap="square">
            <a:spAutoFit/>
          </a:bodyPr>
          <a:lstStyle/>
          <a:p>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Neural Network</a:t>
            </a:r>
            <a:endPar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endParaRPr>
          </a:p>
        </p:txBody>
      </p:sp>
      <p:graphicFrame>
        <p:nvGraphicFramePr>
          <p:cNvPr id="2" name="Object 1"/>
          <p:cNvGraphicFramePr>
            <a:graphicFrameLocks noChangeAspect="1"/>
          </p:cNvGraphicFramePr>
          <p:nvPr/>
        </p:nvGraphicFramePr>
        <p:xfrm>
          <a:off x="1482318" y="1670141"/>
          <a:ext cx="8321675" cy="4664075"/>
        </p:xfrm>
        <a:graphic>
          <a:graphicData uri="http://schemas.openxmlformats.org/presentationml/2006/ole">
            <mc:AlternateContent xmlns:mc="http://schemas.openxmlformats.org/markup-compatibility/2006">
              <mc:Choice xmlns:v="urn:schemas-microsoft-com:vml" Requires="v">
                <p:oleObj spid="_x0000_s22540" name="Bitmap Image" r:id="rId1" imgW="10401300" imgH="5829300" progId="PBrush">
                  <p:embed/>
                </p:oleObj>
              </mc:Choice>
              <mc:Fallback>
                <p:oleObj name="Bitmap Image" r:id="rId1" imgW="10401300" imgH="5829300" progId="PBrush">
                  <p:embed/>
                  <p:pic>
                    <p:nvPicPr>
                      <p:cNvPr id="0" name="Picture 22539"/>
                      <p:cNvPicPr/>
                      <p:nvPr/>
                    </p:nvPicPr>
                    <p:blipFill>
                      <a:blip r:embed="rId2"/>
                      <a:stretch>
                        <a:fillRect/>
                      </a:stretch>
                    </p:blipFill>
                    <p:spPr>
                      <a:xfrm>
                        <a:off x="1482318" y="1670141"/>
                        <a:ext cx="8321675" cy="4664075"/>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88708" y="310101"/>
            <a:ext cx="6675978" cy="461665"/>
          </a:xfrm>
          <a:prstGeom prst="rect">
            <a:avLst/>
          </a:prstGeom>
        </p:spPr>
        <p:txBody>
          <a:bodyPr wrap="square">
            <a:spAutoFit/>
          </a:bodyPr>
          <a:lstStyle/>
          <a:p>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Neural Network</a:t>
            </a:r>
            <a:endPar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endParaRPr>
          </a:p>
        </p:txBody>
      </p:sp>
      <p:pic>
        <p:nvPicPr>
          <p:cNvPr id="23554" name="Picture 2" descr="Activation Functions - Artificial Neural Network - Machine Learning - Deep  Learning - YouTube"/>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61476" y="1487536"/>
            <a:ext cx="8760313" cy="49276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88708" y="310101"/>
            <a:ext cx="6675978" cy="461665"/>
          </a:xfrm>
          <a:prstGeom prst="rect">
            <a:avLst/>
          </a:prstGeom>
        </p:spPr>
        <p:txBody>
          <a:bodyPr wrap="square">
            <a:spAutoFit/>
          </a:bodyPr>
          <a:lstStyle/>
          <a:p>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Neural Network</a:t>
            </a:r>
            <a:endPar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1"/>
          <a:stretch>
            <a:fillRect/>
          </a:stretch>
        </p:blipFill>
        <p:spPr>
          <a:xfrm>
            <a:off x="2181225" y="1847239"/>
            <a:ext cx="7829550" cy="4257675"/>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68913" y="31426"/>
            <a:ext cx="5957454" cy="488339"/>
          </a:xfrm>
          <a:prstGeom prst="rect">
            <a:avLst/>
          </a:prstGeom>
        </p:spPr>
        <p:txBody>
          <a:bodyPr wrap="square">
            <a:spAutoFit/>
          </a:bodyPr>
          <a:lstStyle/>
          <a:p>
            <a:pPr algn="ctr">
              <a:lnSpc>
                <a:spcPct val="115000"/>
              </a:lnSpc>
            </a:pPr>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Neurons</a:t>
            </a:r>
            <a:r>
              <a:rPr lang="en-US" sz="2400" dirty="0" smtClean="0">
                <a:solidFill>
                  <a:srgbClr val="212529"/>
                </a:solidFill>
                <a:latin typeface="Open Sans" panose="020B0606030504020204" pitchFamily="34" charset="0"/>
              </a:rPr>
              <a:t> </a:t>
            </a:r>
            <a:endParaRPr lang="en-US" sz="2400" b="1" kern="0" dirty="0">
              <a:latin typeface="Cambria" panose="02040503050406030204" pitchFamily="18" charset="0"/>
              <a:ea typeface="Times New Roman" panose="02020603050405020304" pitchFamily="18" charset="0"/>
              <a:cs typeface="Times New Roman" panose="02020603050405020304" pitchFamily="18" charset="0"/>
            </a:endParaRPr>
          </a:p>
        </p:txBody>
      </p:sp>
      <p:pic>
        <p:nvPicPr>
          <p:cNvPr id="1026" name="Picture 2" descr="What is Artificial Neural Network"/>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068913" y="2689411"/>
            <a:ext cx="6958795" cy="332590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187014" y="6169622"/>
            <a:ext cx="6958795" cy="307777"/>
          </a:xfrm>
          <a:prstGeom prst="rect">
            <a:avLst/>
          </a:prstGeom>
        </p:spPr>
        <p:txBody>
          <a:bodyPr wrap="square">
            <a:spAutoFit/>
          </a:bodyPr>
          <a:lstStyle/>
          <a:p>
            <a:r>
              <a:rPr lang="en-US" sz="1400" b="1" dirty="0">
                <a:solidFill>
                  <a:srgbClr val="333333"/>
                </a:solidFill>
                <a:latin typeface="inter-bold"/>
              </a:rPr>
              <a:t>The given figure illustrates the typical diagram of Biological Neural Network.</a:t>
            </a:r>
            <a:endParaRPr lang="en-US" sz="1400" dirty="0"/>
          </a:p>
        </p:txBody>
      </p:sp>
      <p:sp>
        <p:nvSpPr>
          <p:cNvPr id="8" name="Rectangle 7"/>
          <p:cNvSpPr/>
          <p:nvPr/>
        </p:nvSpPr>
        <p:spPr>
          <a:xfrm>
            <a:off x="2290354" y="668877"/>
            <a:ext cx="9022079" cy="1200329"/>
          </a:xfrm>
          <a:prstGeom prst="rect">
            <a:avLst/>
          </a:prstGeom>
        </p:spPr>
        <p:txBody>
          <a:bodyPr wrap="square">
            <a:spAutoFit/>
          </a:bodyPr>
          <a:lstStyle/>
          <a:p>
            <a:pPr algn="just"/>
            <a:r>
              <a:rPr lang="en-US" dirty="0">
                <a:solidFill>
                  <a:srgbClr val="212529"/>
                </a:solidFill>
                <a:latin typeface="Open Sans" panose="020B0606030504020204" pitchFamily="34" charset="0"/>
              </a:rPr>
              <a:t>Neurons are information messengers. They use electrical impulses and chemical signals to transmit information between different areas of the brain, and between the brain and the rest of the nervous system. Everything we think and feel and do would be impossible without the work of neurons and their support cells</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95039" y="153346"/>
            <a:ext cx="5957454" cy="517065"/>
          </a:xfrm>
          <a:prstGeom prst="rect">
            <a:avLst/>
          </a:prstGeom>
        </p:spPr>
        <p:txBody>
          <a:bodyPr wrap="square">
            <a:spAutoFit/>
          </a:bodyPr>
          <a:lstStyle/>
          <a:p>
            <a:pPr algn="ctr">
              <a:lnSpc>
                <a:spcPct val="115000"/>
              </a:lnSpc>
            </a:pPr>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Biological Neural Network (BNN)</a:t>
            </a:r>
            <a:endParaRPr lang="en-US" sz="2400" b="1" kern="0" dirty="0">
              <a:latin typeface="Cambria" panose="02040503050406030204" pitchFamily="18" charset="0"/>
              <a:ea typeface="Times New Roman" panose="02020603050405020304" pitchFamily="18" charset="0"/>
              <a:cs typeface="Times New Roman" panose="02020603050405020304" pitchFamily="18" charset="0"/>
            </a:endParaRPr>
          </a:p>
        </p:txBody>
      </p:sp>
      <p:pic>
        <p:nvPicPr>
          <p:cNvPr id="4098" name="Picture 2" descr="Brain structure and development (Part 2) - Active Kids Physiotherapy"/>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628810" y="1873432"/>
            <a:ext cx="7277100" cy="35718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Speed of Neuron Recovery in the Human Brain | Ask A Biologist"/>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570708" y="1363838"/>
            <a:ext cx="8847909" cy="4479614"/>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3138582" y="308931"/>
            <a:ext cx="5957454" cy="517065"/>
          </a:xfrm>
          <a:prstGeom prst="rect">
            <a:avLst/>
          </a:prstGeom>
        </p:spPr>
        <p:txBody>
          <a:bodyPr wrap="square">
            <a:spAutoFit/>
          </a:bodyPr>
          <a:lstStyle/>
          <a:p>
            <a:pPr algn="ctr">
              <a:lnSpc>
                <a:spcPct val="115000"/>
              </a:lnSpc>
            </a:pPr>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Biological Neural Network (BNN)</a:t>
            </a:r>
            <a:endParaRPr lang="en-US" sz="2400" b="1" kern="0" dirty="0">
              <a:latin typeface="Cambria" panose="02040503050406030204" pitchFamily="18" charset="0"/>
              <a:ea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Deep Learning Archives - Data Analytics"/>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793966" y="2043741"/>
            <a:ext cx="8281851" cy="390025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3095039" y="153346"/>
            <a:ext cx="5957454" cy="517065"/>
          </a:xfrm>
          <a:prstGeom prst="rect">
            <a:avLst/>
          </a:prstGeom>
        </p:spPr>
        <p:txBody>
          <a:bodyPr wrap="square">
            <a:spAutoFit/>
          </a:bodyPr>
          <a:lstStyle/>
          <a:p>
            <a:pPr algn="ctr">
              <a:lnSpc>
                <a:spcPct val="115000"/>
              </a:lnSpc>
            </a:pPr>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Biological Neural Network (BNN)</a:t>
            </a:r>
            <a:endParaRPr lang="en-US" sz="2400" b="1" kern="0" dirty="0">
              <a:latin typeface="Cambria" panose="02040503050406030204" pitchFamily="18" charset="0"/>
              <a:ea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68913" y="31426"/>
            <a:ext cx="5957454" cy="483146"/>
          </a:xfrm>
          <a:prstGeom prst="rect">
            <a:avLst/>
          </a:prstGeom>
        </p:spPr>
        <p:txBody>
          <a:bodyPr wrap="square">
            <a:spAutoFit/>
          </a:bodyPr>
          <a:lstStyle/>
          <a:p>
            <a:pPr algn="ctr">
              <a:lnSpc>
                <a:spcPct val="115000"/>
              </a:lnSpc>
            </a:pPr>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Artificial Neural Network (ANN)</a:t>
            </a:r>
            <a:endParaRPr lang="en-US" sz="2400" b="1" kern="0" dirty="0">
              <a:latin typeface="Cambria" panose="02040503050406030204" pitchFamily="18" charset="0"/>
              <a:ea typeface="Times New Roman" panose="02020603050405020304" pitchFamily="18" charset="0"/>
              <a:cs typeface="Times New Roman" panose="02020603050405020304" pitchFamily="18" charset="0"/>
            </a:endParaRPr>
          </a:p>
        </p:txBody>
      </p:sp>
      <p:pic>
        <p:nvPicPr>
          <p:cNvPr id="2050" name="Picture 2" descr="What is Artificial Neural Network"/>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066782" y="2557855"/>
            <a:ext cx="6293223" cy="307582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2730606" y="6037293"/>
            <a:ext cx="6965577" cy="307777"/>
          </a:xfrm>
          <a:prstGeom prst="rect">
            <a:avLst/>
          </a:prstGeom>
        </p:spPr>
        <p:txBody>
          <a:bodyPr wrap="square">
            <a:spAutoFit/>
          </a:bodyPr>
          <a:lstStyle/>
          <a:p>
            <a:r>
              <a:rPr lang="en-US" sz="1400" b="1" dirty="0">
                <a:solidFill>
                  <a:srgbClr val="333333"/>
                </a:solidFill>
                <a:latin typeface="inter-bold"/>
              </a:rPr>
              <a:t>The typical Artificial Neural Network looks something like the given figure.</a:t>
            </a:r>
            <a:endParaRPr lang="en-US" sz="1400" dirty="0"/>
          </a:p>
        </p:txBody>
      </p:sp>
      <p:sp>
        <p:nvSpPr>
          <p:cNvPr id="10" name="Rectangle 9"/>
          <p:cNvSpPr/>
          <p:nvPr/>
        </p:nvSpPr>
        <p:spPr>
          <a:xfrm>
            <a:off x="2464526" y="751486"/>
            <a:ext cx="8595360" cy="1477328"/>
          </a:xfrm>
          <a:prstGeom prst="rect">
            <a:avLst/>
          </a:prstGeom>
        </p:spPr>
        <p:txBody>
          <a:bodyPr wrap="square">
            <a:spAutoFit/>
          </a:bodyPr>
          <a:lstStyle/>
          <a:p>
            <a:pPr algn="just"/>
            <a:r>
              <a:rPr lang="en-US" dirty="0">
                <a:solidFill>
                  <a:srgbClr val="333333"/>
                </a:solidFill>
                <a:latin typeface="inter-regular"/>
              </a:rPr>
              <a:t>The term "</a:t>
            </a:r>
            <a:r>
              <a:rPr lang="en-US" b="1" dirty="0">
                <a:solidFill>
                  <a:srgbClr val="333333"/>
                </a:solidFill>
                <a:latin typeface="inter-bold"/>
              </a:rPr>
              <a:t>Artificial Neural Network</a:t>
            </a:r>
            <a:r>
              <a:rPr lang="en-US" dirty="0">
                <a:solidFill>
                  <a:srgbClr val="333333"/>
                </a:solidFill>
                <a:latin typeface="inter-regular"/>
              </a:rPr>
              <a:t>" is derived from Biological neural networks that develop the structure of a human brain. Similar to the human brain that has neurons interconnected to one another, artificial neural networks also have neurons that are interconnected to one another in various layers of the networks. These neurons are known as nodes.</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68913" y="31426"/>
            <a:ext cx="5957454" cy="483146"/>
          </a:xfrm>
          <a:prstGeom prst="rect">
            <a:avLst/>
          </a:prstGeom>
        </p:spPr>
        <p:txBody>
          <a:bodyPr wrap="square">
            <a:spAutoFit/>
          </a:bodyPr>
          <a:lstStyle/>
          <a:p>
            <a:pPr algn="ctr">
              <a:lnSpc>
                <a:spcPct val="115000"/>
              </a:lnSpc>
            </a:pPr>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Artificial Neural Network (ANN)</a:t>
            </a:r>
            <a:endParaRPr lang="en-US" sz="2400" b="1" kern="0" dirty="0">
              <a:latin typeface="Cambria" panose="02040503050406030204" pitchFamily="18" charset="0"/>
              <a:ea typeface="Times New Roman" panose="02020603050405020304" pitchFamily="18" charset="0"/>
              <a:cs typeface="Times New Roman" panose="02020603050405020304" pitchFamily="18" charset="0"/>
            </a:endParaRPr>
          </a:p>
        </p:txBody>
      </p:sp>
      <p:graphicFrame>
        <p:nvGraphicFramePr>
          <p:cNvPr id="2" name="Table 1"/>
          <p:cNvGraphicFramePr>
            <a:graphicFrameLocks noGrp="1"/>
          </p:cNvGraphicFramePr>
          <p:nvPr/>
        </p:nvGraphicFramePr>
        <p:xfrm>
          <a:off x="2804937" y="2012027"/>
          <a:ext cx="7459650" cy="2586870"/>
        </p:xfrm>
        <a:graphic>
          <a:graphicData uri="http://schemas.openxmlformats.org/drawingml/2006/table">
            <a:tbl>
              <a:tblPr/>
              <a:tblGrid>
                <a:gridCol w="3729825"/>
                <a:gridCol w="3729825"/>
              </a:tblGrid>
              <a:tr h="579150">
                <a:tc>
                  <a:txBody>
                    <a:bodyPr/>
                    <a:lstStyle/>
                    <a:p>
                      <a:pPr algn="l" fontAlgn="t"/>
                      <a:r>
                        <a:rPr lang="en-US">
                          <a:solidFill>
                            <a:srgbClr val="000000"/>
                          </a:solidFill>
                          <a:effectLst/>
                          <a:latin typeface="Times New Roman" panose="02020603050405020304" pitchFamily="18" charset="0"/>
                        </a:rPr>
                        <a:t>Biological Neural Network</a:t>
                      </a:r>
                      <a:endParaRPr lang="en-US">
                        <a:solidFill>
                          <a:srgbClr val="000000"/>
                        </a:solidFill>
                        <a:effectLst/>
                        <a:latin typeface="Times New Roman" panose="02020603050405020304" pitchFamily="18" charset="0"/>
                      </a:endParaRPr>
                    </a:p>
                  </a:txBody>
                  <a:tcPr marT="91440" marB="91440">
                    <a:lnL w="7620" cap="flat" cmpd="sng" algn="ctr">
                      <a:solidFill>
                        <a:srgbClr val="104A00"/>
                      </a:solidFill>
                      <a:prstDash val="solid"/>
                      <a:round/>
                      <a:headEnd type="none" w="med" len="med"/>
                      <a:tailEnd type="none" w="med" len="med"/>
                    </a:lnL>
                    <a:lnR w="7620" cap="flat" cmpd="sng" algn="ctr">
                      <a:solidFill>
                        <a:srgbClr val="104A00"/>
                      </a:solidFill>
                      <a:prstDash val="solid"/>
                      <a:round/>
                      <a:headEnd type="none" w="med" len="med"/>
                      <a:tailEnd type="none" w="med" len="med"/>
                    </a:lnR>
                    <a:lnT w="7620" cap="flat" cmpd="sng" algn="ctr">
                      <a:solidFill>
                        <a:srgbClr val="104A00"/>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l" fontAlgn="t"/>
                      <a:r>
                        <a:rPr lang="en-US">
                          <a:solidFill>
                            <a:srgbClr val="000000"/>
                          </a:solidFill>
                          <a:effectLst/>
                          <a:latin typeface="Times New Roman" panose="02020603050405020304" pitchFamily="18" charset="0"/>
                        </a:rPr>
                        <a:t>Artificial Neural Network</a:t>
                      </a:r>
                      <a:endParaRPr lang="en-US">
                        <a:solidFill>
                          <a:srgbClr val="000000"/>
                        </a:solidFill>
                        <a:effectLst/>
                        <a:latin typeface="Times New Roman" panose="02020603050405020304" pitchFamily="18" charset="0"/>
                      </a:endParaRPr>
                    </a:p>
                  </a:txBody>
                  <a:tcPr marT="91440" marB="91440">
                    <a:lnL w="7620" cap="flat" cmpd="sng" algn="ctr">
                      <a:solidFill>
                        <a:srgbClr val="104A00"/>
                      </a:solidFill>
                      <a:prstDash val="solid"/>
                      <a:round/>
                      <a:headEnd type="none" w="med" len="med"/>
                      <a:tailEnd type="none" w="med" len="med"/>
                    </a:lnL>
                    <a:lnR w="7620" cap="flat" cmpd="sng" algn="ctr">
                      <a:solidFill>
                        <a:srgbClr val="104A00"/>
                      </a:solidFill>
                      <a:prstDash val="solid"/>
                      <a:round/>
                      <a:headEnd type="none" w="med" len="med"/>
                      <a:tailEnd type="none" w="med" len="med"/>
                    </a:lnR>
                    <a:lnT w="7620" cap="flat" cmpd="sng" algn="ctr">
                      <a:solidFill>
                        <a:srgbClr val="104A00"/>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r>
              <a:tr h="501930">
                <a:tc>
                  <a:txBody>
                    <a:bodyPr/>
                    <a:lstStyle/>
                    <a:p>
                      <a:pPr algn="just" fontAlgn="t"/>
                      <a:r>
                        <a:rPr lang="en-US">
                          <a:solidFill>
                            <a:srgbClr val="333333"/>
                          </a:solidFill>
                          <a:effectLst/>
                          <a:latin typeface="inter-regular"/>
                        </a:rPr>
                        <a:t>Dendrites</a:t>
                      </a:r>
                      <a:endParaRPr lang="en-US">
                        <a:solidFill>
                          <a:srgbClr val="333333"/>
                        </a:solidFill>
                        <a:effectLst/>
                        <a:latin typeface="inter-regular"/>
                      </a:endParaRP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US">
                          <a:solidFill>
                            <a:srgbClr val="333333"/>
                          </a:solidFill>
                          <a:effectLst/>
                          <a:latin typeface="inter-regular"/>
                        </a:rPr>
                        <a:t>Inputs</a:t>
                      </a:r>
                      <a:endParaRPr lang="en-US">
                        <a:solidFill>
                          <a:srgbClr val="333333"/>
                        </a:solidFill>
                        <a:effectLst/>
                        <a:latin typeface="inter-regular"/>
                      </a:endParaRP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501930">
                <a:tc>
                  <a:txBody>
                    <a:bodyPr/>
                    <a:lstStyle/>
                    <a:p>
                      <a:pPr algn="just" fontAlgn="t"/>
                      <a:r>
                        <a:rPr lang="en-US">
                          <a:solidFill>
                            <a:srgbClr val="333333"/>
                          </a:solidFill>
                          <a:effectLst/>
                          <a:latin typeface="inter-regular"/>
                        </a:rPr>
                        <a:t>Cell nucleus</a:t>
                      </a:r>
                      <a:endParaRPr lang="en-US">
                        <a:solidFill>
                          <a:srgbClr val="333333"/>
                        </a:solidFill>
                        <a:effectLst/>
                        <a:latin typeface="inter-regular"/>
                      </a:endParaRP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US" dirty="0">
                          <a:solidFill>
                            <a:srgbClr val="333333"/>
                          </a:solidFill>
                          <a:effectLst/>
                          <a:latin typeface="inter-regular"/>
                        </a:rPr>
                        <a:t>Nodes</a:t>
                      </a:r>
                      <a:endParaRPr lang="en-US" dirty="0">
                        <a:solidFill>
                          <a:srgbClr val="333333"/>
                        </a:solidFill>
                        <a:effectLst/>
                        <a:latin typeface="inter-regular"/>
                      </a:endParaRP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r h="501930">
                <a:tc>
                  <a:txBody>
                    <a:bodyPr/>
                    <a:lstStyle/>
                    <a:p>
                      <a:pPr algn="just" fontAlgn="t"/>
                      <a:r>
                        <a:rPr lang="en-US">
                          <a:solidFill>
                            <a:srgbClr val="333333"/>
                          </a:solidFill>
                          <a:effectLst/>
                          <a:latin typeface="inter-regular"/>
                        </a:rPr>
                        <a:t>Synapse</a:t>
                      </a:r>
                      <a:endParaRPr lang="en-US">
                        <a:solidFill>
                          <a:srgbClr val="333333"/>
                        </a:solidFill>
                        <a:effectLst/>
                        <a:latin typeface="inter-regular"/>
                      </a:endParaRP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just" fontAlgn="t"/>
                      <a:r>
                        <a:rPr lang="en-US">
                          <a:solidFill>
                            <a:srgbClr val="333333"/>
                          </a:solidFill>
                          <a:effectLst/>
                          <a:latin typeface="inter-regular"/>
                        </a:rPr>
                        <a:t>Weights</a:t>
                      </a:r>
                      <a:endParaRPr lang="en-US">
                        <a:solidFill>
                          <a:srgbClr val="333333"/>
                        </a:solidFill>
                        <a:effectLst/>
                        <a:latin typeface="inter-regular"/>
                      </a:endParaRP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r>
              <a:tr h="501930">
                <a:tc>
                  <a:txBody>
                    <a:bodyPr/>
                    <a:lstStyle/>
                    <a:p>
                      <a:pPr algn="just" fontAlgn="t"/>
                      <a:r>
                        <a:rPr lang="en-US">
                          <a:solidFill>
                            <a:srgbClr val="333333"/>
                          </a:solidFill>
                          <a:effectLst/>
                          <a:latin typeface="inter-regular"/>
                        </a:rPr>
                        <a:t>Axon</a:t>
                      </a:r>
                      <a:endParaRPr lang="en-US">
                        <a:solidFill>
                          <a:srgbClr val="333333"/>
                        </a:solidFill>
                        <a:effectLst/>
                        <a:latin typeface="inter-regular"/>
                      </a:endParaRP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just" fontAlgn="t"/>
                      <a:r>
                        <a:rPr lang="en-US" dirty="0">
                          <a:solidFill>
                            <a:srgbClr val="333333"/>
                          </a:solidFill>
                          <a:effectLst/>
                          <a:latin typeface="inter-regular"/>
                        </a:rPr>
                        <a:t>Output</a:t>
                      </a:r>
                      <a:endParaRPr lang="en-US" dirty="0">
                        <a:solidFill>
                          <a:srgbClr val="333333"/>
                        </a:solidFill>
                        <a:effectLst/>
                        <a:latin typeface="inter-regular"/>
                      </a:endParaRPr>
                    </a:p>
                  </a:txBody>
                  <a:tcPr marL="60960" marR="60960" marT="60960" marB="60960">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r>
            </a:tbl>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88708" y="310101"/>
            <a:ext cx="6675978" cy="461665"/>
          </a:xfrm>
          <a:prstGeom prst="rect">
            <a:avLst/>
          </a:prstGeom>
        </p:spPr>
        <p:txBody>
          <a:bodyPr wrap="square">
            <a:spAutoFit/>
          </a:bodyPr>
          <a:lstStyle/>
          <a:p>
            <a:r>
              <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How </a:t>
            </a:r>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do ANN </a:t>
            </a:r>
            <a:r>
              <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works</a:t>
            </a:r>
            <a:endPar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endParaRPr>
          </a:p>
        </p:txBody>
      </p:sp>
      <p:pic>
        <p:nvPicPr>
          <p:cNvPr id="8194" name="Picture 2" descr="What is Artificial Neural Network"/>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107780" y="1149531"/>
            <a:ext cx="6158139" cy="492651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616068" y="83678"/>
            <a:ext cx="6675978" cy="941796"/>
          </a:xfrm>
          <a:prstGeom prst="rect">
            <a:avLst/>
          </a:prstGeom>
        </p:spPr>
        <p:txBody>
          <a:bodyPr wrap="square">
            <a:spAutoFit/>
          </a:bodyPr>
          <a:lstStyle/>
          <a:p>
            <a:pPr algn="ctr">
              <a:lnSpc>
                <a:spcPct val="115000"/>
              </a:lnSpc>
            </a:pPr>
            <a:r>
              <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The </a:t>
            </a:r>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Architecture </a:t>
            </a:r>
            <a:r>
              <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of</a:t>
            </a:r>
            <a:endParaRPr lang="en-US" sz="2400" b="1" kern="0" dirty="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endParaRPr>
          </a:p>
          <a:p>
            <a:pPr algn="ctr">
              <a:lnSpc>
                <a:spcPct val="115000"/>
              </a:lnSpc>
            </a:pPr>
            <a:r>
              <a:rPr lang="en-US" sz="2400" b="1" kern="0" dirty="0" smtClean="0">
                <a:solidFill>
                  <a:srgbClr val="FF0000"/>
                </a:solidFill>
                <a:latin typeface="Bookman Old Style" panose="02050604050505020204" pitchFamily="18" charset="0"/>
                <a:ea typeface="Times New Roman" panose="02020603050405020304" pitchFamily="18" charset="0"/>
                <a:cs typeface="Times New Roman" panose="02020603050405020304" pitchFamily="18" charset="0"/>
              </a:rPr>
              <a:t>Artificial Neural Network (ANN)</a:t>
            </a:r>
            <a:endParaRPr lang="en-US" sz="2400" b="1" kern="0" dirty="0">
              <a:latin typeface="Cambria" panose="02040503050406030204" pitchFamily="18" charset="0"/>
              <a:ea typeface="Times New Roman" panose="02020603050405020304" pitchFamily="18" charset="0"/>
              <a:cs typeface="Times New Roman" panose="02020603050405020304" pitchFamily="18" charset="0"/>
            </a:endParaRPr>
          </a:p>
        </p:txBody>
      </p:sp>
      <p:sp>
        <p:nvSpPr>
          <p:cNvPr id="2" name="Rectangle 1"/>
          <p:cNvSpPr/>
          <p:nvPr/>
        </p:nvSpPr>
        <p:spPr>
          <a:xfrm>
            <a:off x="3344091" y="1716320"/>
            <a:ext cx="6096000" cy="3693319"/>
          </a:xfrm>
          <a:prstGeom prst="rect">
            <a:avLst/>
          </a:prstGeom>
        </p:spPr>
        <p:txBody>
          <a:bodyPr>
            <a:spAutoFit/>
          </a:bodyPr>
          <a:lstStyle/>
          <a:p>
            <a:r>
              <a:rPr lang="en-US" b="1" dirty="0"/>
              <a:t>Input Layer</a:t>
            </a:r>
            <a:r>
              <a:rPr lang="en-US" b="1" dirty="0" smtClean="0"/>
              <a:t>:</a:t>
            </a:r>
            <a:endParaRPr lang="en-US" dirty="0"/>
          </a:p>
          <a:p>
            <a:r>
              <a:rPr lang="en-US" dirty="0"/>
              <a:t>As the name suggests, it accepts inputs in several different formats provided by the programmer.</a:t>
            </a:r>
            <a:endParaRPr lang="en-US" dirty="0"/>
          </a:p>
          <a:p>
            <a:endParaRPr lang="en-US" dirty="0"/>
          </a:p>
          <a:p>
            <a:r>
              <a:rPr lang="en-US" b="1" dirty="0"/>
              <a:t>Hidden Layer</a:t>
            </a:r>
            <a:r>
              <a:rPr lang="en-US" b="1" dirty="0" smtClean="0"/>
              <a:t>:</a:t>
            </a:r>
            <a:endParaRPr lang="en-US" dirty="0"/>
          </a:p>
          <a:p>
            <a:r>
              <a:rPr lang="en-US" dirty="0"/>
              <a:t>The hidden layer presents in-between input and output layers. It performs all the calculations to find hidden features and patterns</a:t>
            </a:r>
            <a:r>
              <a:rPr lang="en-US" dirty="0" smtClean="0"/>
              <a:t>.</a:t>
            </a:r>
            <a:endParaRPr lang="en-US" dirty="0"/>
          </a:p>
          <a:p>
            <a:endParaRPr lang="en-US" dirty="0"/>
          </a:p>
          <a:p>
            <a:r>
              <a:rPr lang="en-US" b="1" dirty="0"/>
              <a:t>Output Layer</a:t>
            </a:r>
            <a:r>
              <a:rPr lang="en-US" b="1" dirty="0" smtClean="0"/>
              <a:t>:</a:t>
            </a:r>
            <a:endParaRPr lang="en-US" dirty="0"/>
          </a:p>
          <a:p>
            <a:r>
              <a:rPr lang="en-US" dirty="0"/>
              <a:t>The input goes through a series of transformations using the hidden layer, which finally results in output that is conveyed using this layer.</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1758</Words>
  <Application>WPS Presentation</Application>
  <PresentationFormat>Widescreen</PresentationFormat>
  <Paragraphs>76</Paragraphs>
  <Slides>18</Slides>
  <Notes>0</Notes>
  <HiddenSlides>0</HiddenSlides>
  <MMClips>0</MMClips>
  <ScaleCrop>false</ScaleCrop>
  <HeadingPairs>
    <vt:vector size="8" baseType="variant">
      <vt:variant>
        <vt:lpstr>已用的字体</vt:lpstr>
      </vt:variant>
      <vt:variant>
        <vt:i4>15</vt:i4>
      </vt:variant>
      <vt:variant>
        <vt:lpstr>主题</vt:lpstr>
      </vt:variant>
      <vt:variant>
        <vt:i4>1</vt:i4>
      </vt:variant>
      <vt:variant>
        <vt:lpstr>嵌入 OLE 服务器</vt:lpstr>
      </vt:variant>
      <vt:variant>
        <vt:i4>6</vt:i4>
      </vt:variant>
      <vt:variant>
        <vt:lpstr>幻灯片标题</vt:lpstr>
      </vt:variant>
      <vt:variant>
        <vt:i4>18</vt:i4>
      </vt:variant>
    </vt:vector>
  </HeadingPairs>
  <TitlesOfParts>
    <vt:vector size="40" baseType="lpstr">
      <vt:lpstr>Arial</vt:lpstr>
      <vt:lpstr>SimSun</vt:lpstr>
      <vt:lpstr>Wingdings</vt:lpstr>
      <vt:lpstr>Bookman Old Style</vt:lpstr>
      <vt:lpstr>Segoe Print</vt:lpstr>
      <vt:lpstr>Times New Roman</vt:lpstr>
      <vt:lpstr>Cambria</vt:lpstr>
      <vt:lpstr>Roboto</vt:lpstr>
      <vt:lpstr>Open Sans</vt:lpstr>
      <vt:lpstr>inter-bold</vt:lpstr>
      <vt:lpstr>inter-regular</vt:lpstr>
      <vt:lpstr>Microsoft YaHei</vt:lpstr>
      <vt:lpstr>Arial Unicode MS</vt:lpstr>
      <vt:lpstr>Calibri Light</vt:lpstr>
      <vt:lpstr>Calibri</vt:lpstr>
      <vt:lpstr>Office Theme</vt:lpstr>
      <vt:lpstr>PBrush</vt:lpstr>
      <vt:lpstr>PBrush</vt:lpstr>
      <vt:lpstr>PBrush</vt:lpstr>
      <vt:lpstr>PBrush</vt:lpstr>
      <vt:lpstr>PBrush</vt:lpstr>
      <vt:lpstr>PBrush</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Aksadur Rahman</dc:creator>
  <cp:lastModifiedBy>arif istiake sunny</cp:lastModifiedBy>
  <cp:revision>159</cp:revision>
  <dcterms:created xsi:type="dcterms:W3CDTF">2021-08-10T15:37:00Z</dcterms:created>
  <dcterms:modified xsi:type="dcterms:W3CDTF">2025-08-19T15:30:30Z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3FDCB7F5CC84421B99E2D28BC2E64742_12</vt:lpwstr>
  </property>
  <property fmtid="{D5CDD505-2E9C-101B-9397-08002B2CF9AE}" pid="3" name="KSOProductBuildVer">
    <vt:lpwstr>2057-12.2.0.21936</vt:lpwstr>
  </property>
</Properties>
</file>